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67" r:id="rId3"/>
    <p:sldId id="268" r:id="rId4"/>
    <p:sldId id="269" r:id="rId5"/>
    <p:sldId id="270" r:id="rId6"/>
    <p:sldId id="271" r:id="rId7"/>
    <p:sldId id="260" r:id="rId8"/>
    <p:sldId id="266" r:id="rId9"/>
    <p:sldId id="261" r:id="rId10"/>
    <p:sldId id="262" r:id="rId11"/>
    <p:sldId id="265" r:id="rId12"/>
    <p:sldId id="263" r:id="rId13"/>
    <p:sldId id="264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723"/>
    <p:restoredTop sz="93706"/>
  </p:normalViewPr>
  <p:slideViewPr>
    <p:cSldViewPr snapToGrid="0" snapToObjects="1">
      <p:cViewPr varScale="1">
        <p:scale>
          <a:sx n="154" d="100"/>
          <a:sy n="154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2210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#slide=id.g2a64b8115d_0_70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_alt1">
    <p:bg>
      <p:bgPr>
        <a:solidFill>
          <a:schemeClr val="lt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Shape 6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6" name="Shape 6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Shape 6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  <p:sp>
        <p:nvSpPr>
          <p:cNvPr id="71" name="Shape 71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" name="Shape 72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3" name="Shape 73">
            <a:hlinkClick r:id="rId3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4" name="Shape 74">
            <a:hlinkClick r:id="rId3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‹n.º›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‹n.º›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‹n.º›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‹n.º›</a:t>
            </a:fld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5" Type="http://schemas.microsoft.com/office/2007/relationships/hdphoto" Target="../media/hdphoto2.wdp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000000"/>
                </a:solidFill>
              </a:rPr>
              <a:t>Free Text</a:t>
            </a:r>
            <a:endParaRPr sz="36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000000"/>
                </a:solidFill>
              </a:rPr>
              <a:t>to </a:t>
            </a:r>
            <a:endParaRPr sz="3600">
              <a:solidFill>
                <a:srgbClr val="000000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000000"/>
                </a:solidFill>
              </a:rPr>
              <a:t>DICOM SR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2257625" y="2991375"/>
            <a:ext cx="46533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Conversão de relatório em texto livre para um relatório estruturado em DICOM</a:t>
            </a:r>
            <a:endParaRPr sz="14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 usadas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375700" cy="14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b="1"/>
              <a:t>Play Framework</a:t>
            </a:r>
            <a:endParaRPr b="1"/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250" y="1059750"/>
            <a:ext cx="3243299" cy="169392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/>
        </p:nvSpPr>
        <p:spPr>
          <a:xfrm>
            <a:off x="9209975" y="5005425"/>
            <a:ext cx="39768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587250" y="2153250"/>
            <a:ext cx="2862000" cy="15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342600" y="2991475"/>
            <a:ext cx="8375700" cy="14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Permite a criação de um formulário</a:t>
            </a:r>
            <a:endParaRPr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b="1" dirty="0"/>
              <a:t>Controlo do front-</a:t>
            </a:r>
            <a:r>
              <a:rPr lang="pt-BR" b="1" dirty="0" err="1"/>
              <a:t>end</a:t>
            </a:r>
            <a:r>
              <a:rPr lang="pt-BR" b="1" dirty="0"/>
              <a:t> e </a:t>
            </a:r>
            <a:r>
              <a:rPr lang="pt-BR" b="1" dirty="0" err="1"/>
              <a:t>back-end</a:t>
            </a:r>
            <a:r>
              <a:rPr lang="pt-BR" b="1" dirty="0"/>
              <a:t> através de Java ou Scala.</a:t>
            </a:r>
            <a:endParaRPr b="1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b="1" dirty="0"/>
              <a:t>Neste projeto foi utilizado Java</a:t>
            </a:r>
            <a:endParaRPr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3074" y="134474"/>
            <a:ext cx="8520600" cy="707400"/>
          </a:xfrm>
        </p:spPr>
        <p:txBody>
          <a:bodyPr/>
          <a:lstStyle/>
          <a:p>
            <a:r>
              <a:rPr lang="pt-PT" dirty="0" smtClean="0"/>
              <a:t>Estrutura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454" y="232913"/>
            <a:ext cx="2487214" cy="4608662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3252083" y="1876508"/>
            <a:ext cx="1709531" cy="4929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7" name="Conexão Reta Unidirecional 6"/>
          <p:cNvCxnSpPr>
            <a:stCxn id="5" idx="1"/>
          </p:cNvCxnSpPr>
          <p:nvPr/>
        </p:nvCxnSpPr>
        <p:spPr>
          <a:xfrm flipH="1" flipV="1">
            <a:off x="2051437" y="2122998"/>
            <a:ext cx="12006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818135" y="1174658"/>
            <a:ext cx="114498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 smtClean="0"/>
              <a:t>Back-end</a:t>
            </a:r>
            <a:endParaRPr lang="pt-PT" dirty="0"/>
          </a:p>
        </p:txBody>
      </p:sp>
      <p:sp>
        <p:nvSpPr>
          <p:cNvPr id="9" name="Retângulo 8"/>
          <p:cNvSpPr/>
          <p:nvPr/>
        </p:nvSpPr>
        <p:spPr>
          <a:xfrm>
            <a:off x="3252083" y="723569"/>
            <a:ext cx="1709531" cy="11529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1" name="Conexão Reta Unidirecional 10"/>
          <p:cNvCxnSpPr>
            <a:stCxn id="9" idx="1"/>
          </p:cNvCxnSpPr>
          <p:nvPr/>
        </p:nvCxnSpPr>
        <p:spPr>
          <a:xfrm flipH="1" flipV="1">
            <a:off x="2051437" y="1300038"/>
            <a:ext cx="120064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/>
        </p:nvSpPr>
        <p:spPr>
          <a:xfrm>
            <a:off x="818135" y="1969109"/>
            <a:ext cx="1144987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 smtClean="0"/>
              <a:t>Front-end</a:t>
            </a:r>
            <a:endParaRPr lang="pt-PT" dirty="0"/>
          </a:p>
        </p:txBody>
      </p:sp>
      <p:sp>
        <p:nvSpPr>
          <p:cNvPr id="13" name="Retângulo 12"/>
          <p:cNvSpPr/>
          <p:nvPr/>
        </p:nvSpPr>
        <p:spPr>
          <a:xfrm>
            <a:off x="3252083" y="3379304"/>
            <a:ext cx="1502797" cy="3975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Conexão Reta Unidirecional 13"/>
          <p:cNvCxnSpPr/>
          <p:nvPr/>
        </p:nvCxnSpPr>
        <p:spPr>
          <a:xfrm flipH="1" flipV="1">
            <a:off x="2051437" y="3582062"/>
            <a:ext cx="12006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/>
          <p:cNvSpPr txBox="1"/>
          <p:nvPr/>
        </p:nvSpPr>
        <p:spPr>
          <a:xfrm>
            <a:off x="818135" y="3424198"/>
            <a:ext cx="1144987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 smtClean="0"/>
              <a:t>Dcm</a:t>
            </a:r>
            <a:r>
              <a:rPr lang="pt-PT" dirty="0" smtClean="0"/>
              <a:t> files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9455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700" y="220738"/>
            <a:ext cx="8520600" cy="707400"/>
          </a:xfrm>
        </p:spPr>
        <p:txBody>
          <a:bodyPr/>
          <a:lstStyle/>
          <a:p>
            <a:r>
              <a:rPr lang="pt-PT" dirty="0" smtClean="0"/>
              <a:t>DICOM </a:t>
            </a:r>
            <a:r>
              <a:rPr lang="pt-PT" dirty="0" err="1" smtClean="0"/>
              <a:t>Metadados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239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4447" y="0"/>
            <a:ext cx="8520600" cy="707400"/>
          </a:xfrm>
        </p:spPr>
        <p:txBody>
          <a:bodyPr/>
          <a:lstStyle/>
          <a:p>
            <a:r>
              <a:rPr lang="pt-PT" dirty="0" smtClean="0"/>
              <a:t>Extração de </a:t>
            </a:r>
            <a:r>
              <a:rPr lang="pt-PT" dirty="0" err="1" smtClean="0"/>
              <a:t>Metadados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962" y="586664"/>
            <a:ext cx="4442604" cy="435626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94447" y="1285336"/>
            <a:ext cx="18633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smtClean="0"/>
              <a:t>Informação do Paciente e Doutor.</a:t>
            </a:r>
            <a:endParaRPr lang="pt-PT" sz="11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4446" y="3370053"/>
            <a:ext cx="18633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smtClean="0"/>
              <a:t>Informação do exame/relatório médico</a:t>
            </a:r>
            <a:endParaRPr lang="pt-PT" sz="1100" dirty="0"/>
          </a:p>
        </p:txBody>
      </p:sp>
    </p:spTree>
    <p:extLst>
      <p:ext uri="{BB962C8B-B14F-4D97-AF65-F5344CB8AC3E}">
        <p14:creationId xmlns:p14="http://schemas.microsoft.com/office/powerpoint/2010/main" val="87353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Relatório livre vs DICOM SR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PT" dirty="0"/>
              <a:t>O objetivo do relatório é fornecer uma resposta em tempo útil às questões clínicas colocadas, juntamente com uma avaliação de toda a imagem para conclusões relevantes e/ou resultados </a:t>
            </a:r>
            <a:r>
              <a:rPr lang="pt-PT" dirty="0" smtClean="0"/>
              <a:t>inesperados</a:t>
            </a:r>
          </a:p>
          <a:p>
            <a:pPr algn="just"/>
            <a:endParaRPr lang="pt-PT" dirty="0"/>
          </a:p>
          <a:p>
            <a:pPr algn="just"/>
            <a:r>
              <a:rPr lang="pt-PT" dirty="0"/>
              <a:t>D</a:t>
            </a:r>
            <a:r>
              <a:rPr lang="pt-PT" dirty="0" smtClean="0"/>
              <a:t>eve </a:t>
            </a:r>
            <a:r>
              <a:rPr lang="pt-PT" dirty="0"/>
              <a:t>ser gerado e arquivado na sequência de qualquer exame, procedimento ou consulta, independentemente do local de desempenho (hospital, centro de imagem, unidade móvel, entre outras). </a:t>
            </a:r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179041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Relatório livre vs DICOM SR(2)</a:t>
            </a:r>
            <a:endParaRPr dirty="0"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Devido aos problemas dos formatos de relatórios médicos, foi formado o DICOM SR (DICOM Structured Report).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DICOM SR fornece uma estrutura para criar um relatório médico associado a uma determinada área, no nosso caso a mamografia.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5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016" y="0"/>
            <a:ext cx="3973133" cy="575173"/>
          </a:xfrm>
        </p:spPr>
        <p:txBody>
          <a:bodyPr/>
          <a:lstStyle/>
          <a:p>
            <a:r>
              <a:rPr lang="pt-BR" dirty="0"/>
              <a:t>Relatório livre vs DICOM SR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0" y="1152425"/>
            <a:ext cx="3555341" cy="3823217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855" y="651771"/>
            <a:ext cx="4196065" cy="4323871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4783597" y="1005084"/>
            <a:ext cx="1670102" cy="906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/>
          <p:cNvSpPr/>
          <p:nvPr/>
        </p:nvSpPr>
        <p:spPr>
          <a:xfrm>
            <a:off x="7829078" y="1949712"/>
            <a:ext cx="672575" cy="68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17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700" y="445025"/>
            <a:ext cx="3088961" cy="1361104"/>
          </a:xfrm>
        </p:spPr>
        <p:txBody>
          <a:bodyPr/>
          <a:lstStyle/>
          <a:p>
            <a:r>
              <a:rPr lang="pt-BR" dirty="0"/>
              <a:t>Relatório livre vs DICOM SR</a:t>
            </a:r>
            <a:endParaRPr lang="pt-PT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791" y="136561"/>
            <a:ext cx="4262324" cy="4866724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7881977" y="158698"/>
            <a:ext cx="959742" cy="98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CaixaDeTexto 4"/>
          <p:cNvSpPr txBox="1"/>
          <p:nvPr/>
        </p:nvSpPr>
        <p:spPr>
          <a:xfrm>
            <a:off x="400522" y="2342678"/>
            <a:ext cx="36047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/>
              <a:t>O BI-RADS foi criado pelo trabalho conjunto entre o Colégio Americano de Radiologia, o NCI (</a:t>
            </a:r>
            <a:r>
              <a:rPr lang="pt-PT" dirty="0" err="1"/>
              <a:t>National</a:t>
            </a:r>
            <a:r>
              <a:rPr lang="pt-PT" dirty="0"/>
              <a:t> </a:t>
            </a:r>
            <a:r>
              <a:rPr lang="pt-PT" dirty="0" err="1"/>
              <a:t>Cancer</a:t>
            </a:r>
            <a:r>
              <a:rPr lang="pt-PT" dirty="0"/>
              <a:t> </a:t>
            </a:r>
            <a:r>
              <a:rPr lang="pt-PT" dirty="0" err="1"/>
              <a:t>Institute</a:t>
            </a:r>
            <a:r>
              <a:rPr lang="pt-PT" dirty="0"/>
              <a:t>), o CDC (</a:t>
            </a:r>
            <a:r>
              <a:rPr lang="pt-PT" dirty="0" err="1"/>
              <a:t>Centers</a:t>
            </a:r>
            <a:r>
              <a:rPr lang="pt-PT" dirty="0"/>
              <a:t> for </a:t>
            </a:r>
            <a:r>
              <a:rPr lang="pt-PT" dirty="0" err="1"/>
              <a:t>Disease</a:t>
            </a:r>
            <a:r>
              <a:rPr lang="pt-PT" dirty="0"/>
              <a:t> </a:t>
            </a:r>
            <a:r>
              <a:rPr lang="pt-PT" dirty="0" err="1"/>
              <a:t>Control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Prevention</a:t>
            </a:r>
            <a:r>
              <a:rPr lang="pt-PT" dirty="0"/>
              <a:t> ), a FDA (</a:t>
            </a:r>
            <a:r>
              <a:rPr lang="pt-PT" dirty="0" err="1"/>
              <a:t>Food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Drug</a:t>
            </a:r>
            <a:r>
              <a:rPr lang="pt-PT" dirty="0"/>
              <a:t> </a:t>
            </a:r>
            <a:r>
              <a:rPr lang="pt-PT" dirty="0" err="1"/>
              <a:t>Administration</a:t>
            </a:r>
            <a:r>
              <a:rPr lang="pt-PT" dirty="0"/>
              <a:t>), o Colégio Americano de Cirurgiões e o Colégio Americano de Patologistas.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7519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Relatório livre vs DICOM SR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PT" dirty="0"/>
              <a:t>A intenção por trás da criação e do uso do BI-RADS é uniformização e a padronização dos relatórios de mamografia, sujeitos a confusão na interpretação de resultados quando se utilizam critérios puramente descritivos. </a:t>
            </a:r>
          </a:p>
          <a:p>
            <a:pPr marL="114300" indent="0">
              <a:buNone/>
            </a:pPr>
            <a:endParaRPr lang="pt-PT" dirty="0"/>
          </a:p>
        </p:txBody>
      </p:sp>
      <p:pic>
        <p:nvPicPr>
          <p:cNvPr id="4" name="Imagem 3" descr="Imagem relacionada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644" y="2712973"/>
            <a:ext cx="4337732" cy="22822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288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843300" y="1079950"/>
            <a:ext cx="1731900" cy="34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Estrutura em forma de árvore</a:t>
            </a:r>
            <a:endParaRPr sz="12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TIDs(nós da árvore)</a:t>
            </a:r>
            <a:endParaRPr sz="12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Cada TID contém informação e aponta para outro TID</a:t>
            </a:r>
            <a:endParaRPr sz="12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9625" y="110475"/>
            <a:ext cx="5350625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11325" y="0"/>
            <a:ext cx="31023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Mammo Template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1700" y="182632"/>
            <a:ext cx="8520600" cy="707400"/>
          </a:xfrm>
        </p:spPr>
        <p:txBody>
          <a:bodyPr/>
          <a:lstStyle/>
          <a:p>
            <a:r>
              <a:rPr lang="pt-PT" dirty="0" err="1" smtClean="0"/>
              <a:t>Template</a:t>
            </a:r>
            <a:r>
              <a:rPr lang="pt-PT" dirty="0" smtClean="0"/>
              <a:t> - Estrutura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33" y="1121133"/>
            <a:ext cx="1442391" cy="297279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683" y="1121134"/>
            <a:ext cx="4534962" cy="297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6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- Arquitetura</a:t>
            </a:r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3030000" cy="32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4 fases</a:t>
            </a:r>
            <a:endParaRPr b="1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Criação de um formulário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Ficheiros json com a estrutura do template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Mapeamento dos termos para csv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Percorrer a estrutura e criar o DICOM SR</a:t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4100" y="1304825"/>
            <a:ext cx="5497500" cy="254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285</Words>
  <Application>Microsoft Macintosh PowerPoint</Application>
  <PresentationFormat>Apresentação no Ecrã (16:9)</PresentationFormat>
  <Paragraphs>43</Paragraphs>
  <Slides>13</Slides>
  <Notes>5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Open Sans</vt:lpstr>
      <vt:lpstr>PT Sans Narrow</vt:lpstr>
      <vt:lpstr>Arial</vt:lpstr>
      <vt:lpstr>Tropic</vt:lpstr>
      <vt:lpstr>Free Text to  DICOM SR</vt:lpstr>
      <vt:lpstr>Relatório livre vs DICOM SR</vt:lpstr>
      <vt:lpstr>Relatório livre vs DICOM SR(2)</vt:lpstr>
      <vt:lpstr>Relatório livre vs DICOM SR</vt:lpstr>
      <vt:lpstr>Relatório livre vs DICOM SR</vt:lpstr>
      <vt:lpstr>Relatório livre vs DICOM SR</vt:lpstr>
      <vt:lpstr>Mammo Template</vt:lpstr>
      <vt:lpstr>Template - Estrutura</vt:lpstr>
      <vt:lpstr>Projeto - Arquitetura</vt:lpstr>
      <vt:lpstr>Tecnologias usadas</vt:lpstr>
      <vt:lpstr>Estrutura</vt:lpstr>
      <vt:lpstr>DICOM Metadados</vt:lpstr>
      <vt:lpstr>Extração de Metadados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Text to  DICOM SR</dc:title>
  <cp:lastModifiedBy>Pedro Matos</cp:lastModifiedBy>
  <cp:revision>8</cp:revision>
  <dcterms:modified xsi:type="dcterms:W3CDTF">2018-01-23T15:56:22Z</dcterms:modified>
</cp:coreProperties>
</file>